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304" r:id="rId3"/>
    <p:sldId id="257" r:id="rId4"/>
    <p:sldId id="325" r:id="rId5"/>
    <p:sldId id="326" r:id="rId6"/>
    <p:sldId id="327" r:id="rId7"/>
    <p:sldId id="328" r:id="rId8"/>
    <p:sldId id="258" r:id="rId9"/>
    <p:sldId id="305" r:id="rId10"/>
    <p:sldId id="306" r:id="rId11"/>
    <p:sldId id="307" r:id="rId12"/>
    <p:sldId id="264" r:id="rId13"/>
    <p:sldId id="308" r:id="rId14"/>
    <p:sldId id="279" r:id="rId15"/>
    <p:sldId id="310" r:id="rId16"/>
    <p:sldId id="309" r:id="rId17"/>
    <p:sldId id="270" r:id="rId18"/>
    <p:sldId id="311" r:id="rId19"/>
    <p:sldId id="283" r:id="rId20"/>
    <p:sldId id="312" r:id="rId21"/>
    <p:sldId id="313" r:id="rId22"/>
    <p:sldId id="301" r:id="rId23"/>
    <p:sldId id="302" r:id="rId24"/>
    <p:sldId id="314" r:id="rId25"/>
    <p:sldId id="303" r:id="rId26"/>
    <p:sldId id="315" r:id="rId27"/>
    <p:sldId id="288" r:id="rId28"/>
    <p:sldId id="316" r:id="rId29"/>
    <p:sldId id="318" r:id="rId30"/>
    <p:sldId id="320" r:id="rId31"/>
    <p:sldId id="322" r:id="rId32"/>
    <p:sldId id="278" r:id="rId33"/>
  </p:sldIdLst>
  <p:sldSz cx="9906000" cy="6858000" type="A4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72" cy="497734"/>
          </a:xfrm>
          <a:prstGeom prst="rect">
            <a:avLst/>
          </a:prstGeom>
        </p:spPr>
        <p:txBody>
          <a:bodyPr vert="horz" lIns="84185" tIns="42093" rIns="84185" bIns="42093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088" y="0"/>
            <a:ext cx="2972472" cy="497734"/>
          </a:xfrm>
          <a:prstGeom prst="rect">
            <a:avLst/>
          </a:prstGeom>
        </p:spPr>
        <p:txBody>
          <a:bodyPr vert="horz" lIns="84185" tIns="42093" rIns="84185" bIns="42093" rtlCol="0"/>
          <a:lstStyle>
            <a:lvl1pPr algn="r">
              <a:defRPr sz="1100"/>
            </a:lvl1pPr>
          </a:lstStyle>
          <a:p>
            <a:fld id="{777B608A-29AE-46E2-894A-BD05CB369254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065"/>
            <a:ext cx="2972472" cy="497733"/>
          </a:xfrm>
          <a:prstGeom prst="rect">
            <a:avLst/>
          </a:prstGeom>
        </p:spPr>
        <p:txBody>
          <a:bodyPr vert="horz" lIns="84185" tIns="42093" rIns="84185" bIns="42093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088" y="9448065"/>
            <a:ext cx="2972472" cy="497733"/>
          </a:xfrm>
          <a:prstGeom prst="rect">
            <a:avLst/>
          </a:prstGeom>
        </p:spPr>
        <p:txBody>
          <a:bodyPr vert="horz" lIns="84185" tIns="42093" rIns="84185" bIns="42093" rtlCol="0" anchor="b"/>
          <a:lstStyle>
            <a:lvl1pPr algn="r">
              <a:defRPr sz="1100"/>
            </a:lvl1pPr>
          </a:lstStyle>
          <a:p>
            <a:fld id="{15E33F85-C4C9-4F52-BF2A-06D9397E96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792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9792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1F33F02E-AB17-4C37-ACA2-E3F1A3572101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637" y="4724678"/>
            <a:ext cx="5486727" cy="4476512"/>
          </a:xfrm>
          <a:prstGeom prst="rect">
            <a:avLst/>
          </a:prstGeom>
        </p:spPr>
        <p:txBody>
          <a:bodyPr vert="horz" lIns="92592" tIns="46296" rIns="92592" bIns="46296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1092" cy="49792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5275" y="9447764"/>
            <a:ext cx="2971092" cy="49792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36A51D33-BC13-4487-BDBA-90804B85B4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1D33-BC13-4487-BDBA-90804B85B49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1968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6" name="Imagem 75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1968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estilo do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743040" y="6248520"/>
            <a:ext cx="2063520" cy="45684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099200" y="6248520"/>
            <a:ext cx="206352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EA57FA67-80CC-4B57-99B5-00B0827A601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743040" y="6248520"/>
            <a:ext cx="2063520" cy="45684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7099200" y="6248520"/>
            <a:ext cx="206352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AFB70B0A-E15F-4036-8AED-A91EBAFEB49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do título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484784"/>
            <a:ext cx="9649072" cy="5373215"/>
          </a:xfrm>
          <a:prstGeom prst="rect">
            <a:avLst/>
          </a:prstGeom>
          <a:ln w="936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344488" y="-459432"/>
            <a:ext cx="9288032" cy="214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800" b="1" i="1" strike="noStrike" spc="-1" dirty="0"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i="1" strike="noStrike" spc="-1" dirty="0"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Prefeitura Municipal de Marília</a:t>
            </a:r>
            <a:endParaRPr lang="pt-BR" sz="3200" b="0" strike="noStrike" spc="-1" dirty="0"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000" b="1" i="1" strike="noStrike" spc="-1" dirty="0">
                <a:uFill>
                  <a:solidFill>
                    <a:srgbClr val="FFFFFF"/>
                  </a:solidFill>
                </a:uFill>
                <a:latin typeface="Verdana"/>
              </a:rPr>
              <a:t>Secretaria Municipal da  Fazenda</a:t>
            </a:r>
          </a:p>
          <a:p>
            <a:pPr algn="ctr">
              <a:lnSpc>
                <a:spcPct val="100000"/>
              </a:lnSpc>
            </a:pPr>
            <a:endParaRPr lang="pt-BR" sz="1200" b="1" i="1" spc="-1" dirty="0"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200" b="1" i="1" strike="noStrike" spc="-1" dirty="0">
                <a:uFill>
                  <a:solidFill>
                    <a:srgbClr val="FFFFFF"/>
                  </a:solidFill>
                </a:uFill>
                <a:latin typeface="Verdana"/>
              </a:rPr>
              <a:t>Audiência </a:t>
            </a:r>
            <a:r>
              <a:rPr lang="pt-BR" sz="3200" b="1" i="1" strike="noStrike" spc="-1" dirty="0" smtClean="0">
                <a:uFill>
                  <a:solidFill>
                    <a:srgbClr val="FFFFFF"/>
                  </a:solidFill>
                </a:uFill>
                <a:latin typeface="Verdana"/>
              </a:rPr>
              <a:t>Pública </a:t>
            </a:r>
            <a:r>
              <a:rPr lang="pt-BR" sz="3200" b="1" i="1" strike="noStrike" spc="-1" dirty="0">
                <a:uFill>
                  <a:solidFill>
                    <a:srgbClr val="FFFFFF"/>
                  </a:solidFill>
                </a:uFill>
                <a:latin typeface="Verdana"/>
              </a:rPr>
              <a:t>referente ao 3º </a:t>
            </a:r>
          </a:p>
          <a:p>
            <a:pPr algn="ctr">
              <a:lnSpc>
                <a:spcPct val="100000"/>
              </a:lnSpc>
            </a:pPr>
            <a:r>
              <a:rPr lang="pt-BR" sz="3200" b="1" i="1" strike="noStrike" spc="-1" dirty="0" smtClean="0">
                <a:uFill>
                  <a:solidFill>
                    <a:srgbClr val="FFFFFF"/>
                  </a:solidFill>
                </a:uFill>
                <a:latin typeface="Verdana"/>
              </a:rPr>
              <a:t>quadrimestre </a:t>
            </a:r>
            <a:r>
              <a:rPr lang="pt-BR" sz="3200" b="1" i="1" strike="noStrike" spc="-1" dirty="0">
                <a:uFill>
                  <a:solidFill>
                    <a:srgbClr val="FFFFFF"/>
                  </a:solidFill>
                </a:uFill>
                <a:latin typeface="Verdana"/>
              </a:rPr>
              <a:t>de 2017</a:t>
            </a:r>
            <a:endParaRPr lang="pt-BR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15800" y="1857240"/>
            <a:ext cx="9072360" cy="191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4000" b="1" i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4000" b="1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4000" b="1" i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309600" y="3714840"/>
            <a:ext cx="9251640" cy="194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1B6A8B0-7C35-44DF-AA8B-65652F151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" y="1521780"/>
            <a:ext cx="9863379" cy="3814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075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95280" y="228600"/>
            <a:ext cx="9237240" cy="13281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0" y="1455840"/>
            <a:ext cx="9905760" cy="11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4000" b="1" i="1" strike="noStrike" spc="-1" dirty="0">
              <a:ln>
                <a:solidFill>
                  <a:schemeClr val="tx1"/>
                </a:solidFill>
              </a:ln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3600" b="1" i="1" strike="noStrike" spc="-1" dirty="0">
              <a:ln>
                <a:solidFill>
                  <a:schemeClr val="tx1"/>
                </a:solidFill>
              </a:ln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Execução Orçamentária da Despesa até o 3º Quadrimestre de 2017</a:t>
            </a:r>
            <a:endParaRPr lang="pt-BR" sz="3600" b="0" strike="noStrike" spc="-1" dirty="0">
              <a:ln>
                <a:solidFill>
                  <a:schemeClr val="tx1"/>
                </a:solidFill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0" name="Object 3"/>
          <p:cNvGraphicFramePr>
            <a:graphicFrameLocks noChangeAspect="1"/>
          </p:cNvGraphicFramePr>
          <p:nvPr/>
        </p:nvGraphicFramePr>
        <p:xfrm>
          <a:off x="200472" y="188640"/>
          <a:ext cx="1584000" cy="1453680"/>
        </p:xfrm>
        <a:graphic>
          <a:graphicData uri="http://schemas.openxmlformats.org/presentationml/2006/ole">
            <p:oleObj spid="_x0000_s9392" r:id="rId3" imgW="1674360" imgH="1536480" progId="">
              <p:embed/>
            </p:oleObj>
          </a:graphicData>
        </a:graphic>
      </p:graphicFrame>
      <p:graphicFrame>
        <p:nvGraphicFramePr>
          <p:cNvPr id="162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9393" r:id="rId4" imgW="1648800" imgH="89208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1AD007C-48B0-4DF1-B7C5-D7723E2D3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" y="109196"/>
            <a:ext cx="9777536" cy="6454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40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95280" y="228600"/>
            <a:ext cx="9237240" cy="12561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8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0" y="1455840"/>
            <a:ext cx="9905760" cy="11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4000" b="1" i="1" strike="noStrike" spc="-1" dirty="0">
              <a:ln>
                <a:solidFill>
                  <a:schemeClr val="tx1"/>
                </a:solidFill>
              </a:ln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3600" b="1" i="1" strike="noStrike" spc="-1" dirty="0">
              <a:ln>
                <a:solidFill>
                  <a:schemeClr val="tx1"/>
                </a:solidFill>
              </a:ln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Comparativo da receita e despesa com o 3º. Quadrimestre de 2016</a:t>
            </a:r>
            <a:endParaRPr lang="pt-BR" sz="3600" b="0" strike="noStrike" spc="-1" dirty="0">
              <a:ln>
                <a:solidFill>
                  <a:schemeClr val="tx1"/>
                </a:solidFill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0" name="Object 3"/>
          <p:cNvGraphicFramePr>
            <a:graphicFrameLocks noChangeAspect="1"/>
          </p:cNvGraphicFramePr>
          <p:nvPr/>
        </p:nvGraphicFramePr>
        <p:xfrm>
          <a:off x="200472" y="188640"/>
          <a:ext cx="1584000" cy="1453680"/>
        </p:xfrm>
        <a:graphic>
          <a:graphicData uri="http://schemas.openxmlformats.org/presentationml/2006/ole">
            <p:oleObj spid="_x0000_s20622" r:id="rId3" imgW="1674360" imgH="1536480" progId="">
              <p:embed/>
            </p:oleObj>
          </a:graphicData>
        </a:graphic>
      </p:graphicFrame>
      <p:graphicFrame>
        <p:nvGraphicFramePr>
          <p:cNvPr id="162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20623" r:id="rId4" imgW="1648800" imgH="8920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5277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6FE506B-0136-44DC-86B1-D8551B767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" y="764704"/>
            <a:ext cx="9319379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57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A529682-0A5F-49B9-8D2A-DA5EB8967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0" y="1106634"/>
            <a:ext cx="9633520" cy="4644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37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95280" y="516632"/>
            <a:ext cx="9237240" cy="12561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0" y="1412776"/>
            <a:ext cx="9905760" cy="115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35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35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5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Execução Financeira </a:t>
            </a:r>
            <a:r>
              <a:rPr lang="pt-BR" sz="3500" b="1" i="1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até</a:t>
            </a:r>
            <a:r>
              <a:rPr lang="pt-BR" sz="3500" b="1" i="1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pt-BR" sz="35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31 de d</a:t>
            </a:r>
            <a:r>
              <a:rPr lang="pt-BR" sz="3500" b="1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ezembro </a:t>
            </a:r>
            <a:r>
              <a:rPr lang="pt-BR" sz="35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 de 2017</a:t>
            </a:r>
            <a:endParaRPr lang="pt-BR" sz="18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7" name="Object 3"/>
          <p:cNvGraphicFramePr>
            <a:graphicFrameLocks noChangeAspect="1"/>
          </p:cNvGraphicFramePr>
          <p:nvPr/>
        </p:nvGraphicFramePr>
        <p:xfrm>
          <a:off x="200472" y="188640"/>
          <a:ext cx="1584000" cy="1453680"/>
        </p:xfrm>
        <a:graphic>
          <a:graphicData uri="http://schemas.openxmlformats.org/presentationml/2006/ole">
            <p:oleObj spid="_x0000_s15536" r:id="rId3" imgW="1674360" imgH="1536480" progId="">
              <p:embed/>
            </p:oleObj>
          </a:graphicData>
        </a:graphic>
      </p:graphicFrame>
      <p:graphicFrame>
        <p:nvGraphicFramePr>
          <p:cNvPr id="189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15537" r:id="rId4" imgW="1648800" imgH="89208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0FE3654-842E-4172-A685-4FD7A7ED7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27" y="47662"/>
            <a:ext cx="6074747" cy="6762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458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95280" y="588640"/>
            <a:ext cx="9237240" cy="14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0" y="1455840"/>
            <a:ext cx="9905760" cy="115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36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3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Endividamento até 31 </a:t>
            </a:r>
            <a:r>
              <a:rPr lang="pt-BR" sz="3600" b="1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de</a:t>
            </a: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pt-BR" sz="3600" b="1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dezembro</a:t>
            </a: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 de 2017</a:t>
            </a:r>
            <a:endParaRPr lang="pt-BR" sz="36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7" name="Object 3"/>
          <p:cNvGraphicFramePr>
            <a:graphicFrameLocks noChangeAspect="1"/>
          </p:cNvGraphicFramePr>
          <p:nvPr/>
        </p:nvGraphicFramePr>
        <p:xfrm>
          <a:off x="200472" y="188640"/>
          <a:ext cx="1584000" cy="1453680"/>
        </p:xfrm>
        <a:graphic>
          <a:graphicData uri="http://schemas.openxmlformats.org/presentationml/2006/ole">
            <p:oleObj spid="_x0000_s24712" r:id="rId3" imgW="1674360" imgH="1536480" progId="">
              <p:embed/>
            </p:oleObj>
          </a:graphicData>
        </a:graphic>
      </p:graphicFrame>
      <p:graphicFrame>
        <p:nvGraphicFramePr>
          <p:cNvPr id="189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24713" r:id="rId4" imgW="1648800" imgH="8920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0528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3C142A7-2CBE-4FD1-B1B2-9CA2EFD5E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" y="1557450"/>
            <a:ext cx="9768581" cy="3743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56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95280" y="228600"/>
            <a:ext cx="923724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1455840"/>
            <a:ext cx="9905760" cy="6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25" name="Object 3"/>
          <p:cNvGraphicFramePr>
            <a:graphicFrameLocks noChangeAspect="1"/>
          </p:cNvGraphicFramePr>
          <p:nvPr/>
        </p:nvGraphicFramePr>
        <p:xfrm>
          <a:off x="272480" y="188640"/>
          <a:ext cx="1584000" cy="1453680"/>
        </p:xfrm>
        <a:graphic>
          <a:graphicData uri="http://schemas.openxmlformats.org/presentationml/2006/ole">
            <p:oleObj spid="_x0000_s2224" r:id="rId4" imgW="1674360" imgH="1536480" progId="">
              <p:embed/>
            </p:oleObj>
          </a:graphicData>
        </a:graphic>
      </p:graphicFrame>
      <p:graphicFrame>
        <p:nvGraphicFramePr>
          <p:cNvPr id="127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2225" r:id="rId5" imgW="1648800" imgH="892080" progId="">
              <p:embed/>
            </p:oleObj>
          </a:graphicData>
        </a:graphic>
      </p:graphicFrame>
      <p:sp>
        <p:nvSpPr>
          <p:cNvPr id="129" name="CustomShape 5"/>
          <p:cNvSpPr/>
          <p:nvPr/>
        </p:nvSpPr>
        <p:spPr>
          <a:xfrm>
            <a:off x="395280" y="1124640"/>
            <a:ext cx="8373600" cy="389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</a:rPr>
              <a:t>FUNDAMENTO LEGAL</a:t>
            </a:r>
            <a:endParaRPr lang="pt-BR" sz="18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 artigo 9º, parágrafo 4° da Lei Complementar nº 101 de 04/05/2000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(Lei de Responsabilidade Fiscal) diz: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“Até o final dos meses de maio, setembro e fevereiro, o Poder Executivo demonstrará e avaliará o cumprimento das metas fiscais de cada quadrimestre, em audiência pública na comissão referida no § 1º do art. 166 da Constituição ou equivalente nas Casas Legislativas Estaduais e Municipais.”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856656" y="476672"/>
            <a:ext cx="7248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EB4BDD8-B529-4F49-B10F-DF64F2636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" y="1780824"/>
            <a:ext cx="9724241" cy="3296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406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95280" y="660648"/>
            <a:ext cx="9237240" cy="13281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0" y="1455840"/>
            <a:ext cx="9905760" cy="115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36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3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Resultado primário e nominal </a:t>
            </a:r>
            <a:r>
              <a:rPr lang="pt-BR" sz="3600" b="1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até o</a:t>
            </a: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3º quadrimestre 2017</a:t>
            </a:r>
            <a:endParaRPr lang="pt-BR" sz="36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7" name="Object 3"/>
          <p:cNvGraphicFramePr>
            <a:graphicFrameLocks noChangeAspect="1"/>
          </p:cNvGraphicFramePr>
          <p:nvPr/>
        </p:nvGraphicFramePr>
        <p:xfrm>
          <a:off x="200472" y="188640"/>
          <a:ext cx="1584000" cy="1453680"/>
        </p:xfrm>
        <a:graphic>
          <a:graphicData uri="http://schemas.openxmlformats.org/presentationml/2006/ole">
            <p:oleObj spid="_x0000_s69740" r:id="rId3" imgW="1674360" imgH="1536480" progId="">
              <p:embed/>
            </p:oleObj>
          </a:graphicData>
        </a:graphic>
      </p:graphicFrame>
      <p:graphicFrame>
        <p:nvGraphicFramePr>
          <p:cNvPr id="189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69741" r:id="rId4" imgW="1648800" imgH="8920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0528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95280" y="228600"/>
            <a:ext cx="923724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1455840"/>
            <a:ext cx="9905760" cy="6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395280" y="1124640"/>
            <a:ext cx="8373600" cy="389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RESULTADO PRIMÁRIO:</a:t>
            </a:r>
          </a:p>
          <a:p>
            <a:pPr algn="just">
              <a:lnSpc>
                <a:spcPct val="100000"/>
              </a:lnSpc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Corresponde a diferença entre as receitas </a:t>
            </a:r>
            <a:r>
              <a:rPr lang="pt-B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não-financeiras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e as despesas </a:t>
            </a:r>
            <a:r>
              <a:rPr lang="pt-B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não-financeiras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da Prefeitura.</a:t>
            </a:r>
          </a:p>
          <a:p>
            <a:pPr algn="just">
              <a:lnSpc>
                <a:spcPct val="100000"/>
              </a:lnSpc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RECEITAS NÃO-FINANCEIRAS: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total das receitas deduzidas as operações de crédito, rendimentos de aplicações financeiras e receitas de privatizações.</a:t>
            </a:r>
          </a:p>
          <a:p>
            <a:pPr algn="just">
              <a:lnSpc>
                <a:spcPct val="100000"/>
              </a:lnSpc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DESPESAS NÃO-FINANCEIRAS: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total das despesas deduzidas as despesas com juros e amortizações da divida contratual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0D30B75-B3D8-4C0E-B339-68DBD9344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7" y="149626"/>
            <a:ext cx="7785646" cy="6558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13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95280" y="228600"/>
            <a:ext cx="923724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1455840"/>
            <a:ext cx="9905760" cy="6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395280" y="1124640"/>
            <a:ext cx="8373600" cy="49686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RESULTADO NOMINAL: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Corresponde à variação da divida consolidada liquida da Prefeitura.</a:t>
            </a:r>
          </a:p>
          <a:p>
            <a:pPr algn="just">
              <a:lnSpc>
                <a:spcPct val="100000"/>
              </a:lnSpc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Para apuração da divida consolidada liquida deve ser deduzido o valor resultante das disponibilidades financeiras menos o restos a pagar, caso esse valor seja positivo.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6496" y="450912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Obs. No exercício apesar dos </a:t>
            </a: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pagamentos de todas as parcelas de </a:t>
            </a: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juros e amortização da divida houve um aumento no saldo final em função do lançamento da correção dos precatórios e da inscrição de </a:t>
            </a: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dividas referente ao parcelamento do IPREMM.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B820B8F-E6FF-4082-A3A5-5FCB6535D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" y="656692"/>
            <a:ext cx="9717487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59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95280" y="588640"/>
            <a:ext cx="9237240" cy="14722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0" y="1455840"/>
            <a:ext cx="9905760" cy="115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36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endParaRPr lang="pt-BR" sz="36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Cumprimento dos Limites Legais</a:t>
            </a:r>
          </a:p>
          <a:p>
            <a:pPr algn="ctr">
              <a:lnSpc>
                <a:spcPct val="100000"/>
              </a:lnSpc>
            </a:pPr>
            <a:r>
              <a:rPr lang="pt-BR" sz="3600" b="1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 até o 3º. Quadrimestre de 2017</a:t>
            </a:r>
            <a:endParaRPr lang="pt-BR" sz="36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7" name="Object 3"/>
          <p:cNvGraphicFramePr>
            <a:graphicFrameLocks noChangeAspect="1"/>
          </p:cNvGraphicFramePr>
          <p:nvPr/>
        </p:nvGraphicFramePr>
        <p:xfrm>
          <a:off x="200472" y="188640"/>
          <a:ext cx="1584000" cy="1453680"/>
        </p:xfrm>
        <a:graphic>
          <a:graphicData uri="http://schemas.openxmlformats.org/presentationml/2006/ole">
            <p:oleObj spid="_x0000_s30846" r:id="rId3" imgW="1674360" imgH="1536480" progId="">
              <p:embed/>
            </p:oleObj>
          </a:graphicData>
        </a:graphic>
      </p:graphicFrame>
      <p:graphicFrame>
        <p:nvGraphicFramePr>
          <p:cNvPr id="189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30847" r:id="rId4" imgW="1648800" imgH="8920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9702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C7EDD44-B728-4B44-AEBC-2A5171574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685"/>
            <a:ext cx="9906000" cy="3288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628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667EDD7-36A4-47D7-A35D-52831FC6E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12"/>
            <a:ext cx="9906000" cy="3411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300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7BBD26F-90EF-4CB6-9738-5EDFC149B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" y="1583288"/>
            <a:ext cx="9900466" cy="3691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42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66700" y="177800"/>
          <a:ext cx="1574800" cy="1447800"/>
        </p:xfrm>
        <a:graphic>
          <a:graphicData uri="http://schemas.openxmlformats.org/presentationml/2006/ole">
            <p:oleObj spid="_x0000_s78856" r:id="rId3" imgW="1674360" imgH="1536480" progId="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2504728" y="692696"/>
            <a:ext cx="636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Prefeitura Municipal de Marília</a:t>
            </a:r>
            <a:endParaRPr lang="pt-BR" sz="2800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6591300" y="5308600"/>
          <a:ext cx="2514600" cy="1358900"/>
        </p:xfrm>
        <a:graphic>
          <a:graphicData uri="http://schemas.openxmlformats.org/presentationml/2006/ole">
            <p:oleObj spid="_x0000_s78857" r:id="rId4" imgW="1648800" imgH="892080" progId="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992560" y="2276873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Análise  da situação patrimonial e financeira da Prefeitura em comparação com dois exercícios anteriores</a:t>
            </a:r>
            <a:endParaRPr lang="pt-BR" sz="2800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41840D-9088-45D0-BB47-58E6A300F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333"/>
            <a:ext cx="9906000" cy="3261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302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95280" y="63360"/>
            <a:ext cx="9237240" cy="103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415800" y="1487520"/>
            <a:ext cx="9072360" cy="13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488880" y="3645024"/>
            <a:ext cx="9072360" cy="12376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16496" y="188640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Prefeitura Municipal agradece a presença de todos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484784"/>
            <a:ext cx="9649072" cy="5373215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1FF5C4C-2D43-42C6-9484-39E577A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6" y="-27384"/>
            <a:ext cx="7992888" cy="6843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411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FD32923-7E90-44ED-9997-5D28D441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2" y="13956"/>
            <a:ext cx="6614877" cy="6830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98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E83A5D8-688D-4029-9E1E-96B670A9E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88" y="18020"/>
            <a:ext cx="7416824" cy="6821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44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95280" y="228600"/>
            <a:ext cx="9237240" cy="104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</a:rPr>
              <a:t>           Prefeitura Municipal de Marília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5480" y="1455840"/>
            <a:ext cx="9905760" cy="115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35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5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pt-BR" sz="3600" b="1" i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Verdana"/>
              </a:rPr>
              <a:t>Execução orçamentária da receita no 3º Quadrimestre de 2017</a:t>
            </a:r>
            <a:endParaRPr lang="pt-BR" sz="3600" b="0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3" name="Object 3"/>
          <p:cNvGraphicFramePr>
            <a:graphicFrameLocks noChangeAspect="1"/>
          </p:cNvGraphicFramePr>
          <p:nvPr/>
        </p:nvGraphicFramePr>
        <p:xfrm>
          <a:off x="272480" y="188640"/>
          <a:ext cx="1584000" cy="1453680"/>
        </p:xfrm>
        <a:graphic>
          <a:graphicData uri="http://schemas.openxmlformats.org/presentationml/2006/ole">
            <p:oleObj spid="_x0000_s3248" r:id="rId3" imgW="1674360" imgH="1536480" progId="">
              <p:embed/>
            </p:oleObj>
          </a:graphicData>
        </a:graphic>
      </p:graphicFrame>
      <p:graphicFrame>
        <p:nvGraphicFramePr>
          <p:cNvPr id="135" name="Object 4"/>
          <p:cNvGraphicFramePr>
            <a:graphicFrameLocks noChangeAspect="1"/>
          </p:cNvGraphicFramePr>
          <p:nvPr/>
        </p:nvGraphicFramePr>
        <p:xfrm>
          <a:off x="6600960" y="5313240"/>
          <a:ext cx="2520720" cy="1364760"/>
        </p:xfrm>
        <a:graphic>
          <a:graphicData uri="http://schemas.openxmlformats.org/presentationml/2006/ole">
            <p:oleObj spid="_x0000_s3249" r:id="rId4" imgW="1648800" imgH="892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FE4C617-D9D9-4ACF-820B-36D03D405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" y="756882"/>
            <a:ext cx="9704597" cy="5344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97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2CEF2D1-20D5-4851-AF3F-7CECB79E4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1" y="1070862"/>
            <a:ext cx="9653457" cy="4716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09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6514</TotalTime>
  <Words>366</Words>
  <Application>Microsoft Office PowerPoint</Application>
  <PresentationFormat>Papel A4 (210 x 297 mm)</PresentationFormat>
  <Paragraphs>73</Paragraphs>
  <Slides>31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Prefeitura Municipal de Marília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Suporte Tecnico</dc:creator>
  <cp:lastModifiedBy>sec_fazenda</cp:lastModifiedBy>
  <cp:revision>658</cp:revision>
  <cp:lastPrinted>2014-05-28T19:39:02Z</cp:lastPrinted>
  <dcterms:created xsi:type="dcterms:W3CDTF">2005-09-19T18:49:54Z</dcterms:created>
  <dcterms:modified xsi:type="dcterms:W3CDTF">2018-02-27T19:02:49Z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Prefeitura Municipal de Marília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Papel A4 (210 x 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